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460" r:id="rId3"/>
    <p:sldId id="531" r:id="rId4"/>
    <p:sldId id="456" r:id="rId5"/>
    <p:sldId id="545" r:id="rId6"/>
    <p:sldId id="457" r:id="rId7"/>
    <p:sldId id="455" r:id="rId8"/>
    <p:sldId id="463" r:id="rId9"/>
    <p:sldId id="532" r:id="rId10"/>
    <p:sldId id="533" r:id="rId11"/>
    <p:sldId id="540" r:id="rId12"/>
    <p:sldId id="541" r:id="rId13"/>
    <p:sldId id="542" r:id="rId14"/>
    <p:sldId id="543" r:id="rId15"/>
    <p:sldId id="546" r:id="rId16"/>
    <p:sldId id="544" r:id="rId17"/>
    <p:sldId id="549" r:id="rId18"/>
    <p:sldId id="548" r:id="rId19"/>
    <p:sldId id="550" r:id="rId20"/>
    <p:sldId id="547" r:id="rId21"/>
    <p:sldId id="534" r:id="rId22"/>
    <p:sldId id="536" r:id="rId23"/>
    <p:sldId id="537" r:id="rId24"/>
    <p:sldId id="538" r:id="rId25"/>
    <p:sldId id="539" r:id="rId26"/>
    <p:sldId id="53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709C55F-86B5-9446-ADFB-FFDAAF414CDB}">
          <p14:sldIdLst>
            <p14:sldId id="256"/>
            <p14:sldId id="460"/>
          </p14:sldIdLst>
        </p14:section>
        <p14:section name="What is ML" id="{CBD21469-F09D-4E4C-B8C3-A809DDBF042E}">
          <p14:sldIdLst>
            <p14:sldId id="531"/>
            <p14:sldId id="456"/>
            <p14:sldId id="545"/>
            <p14:sldId id="457"/>
            <p14:sldId id="455"/>
            <p14:sldId id="463"/>
            <p14:sldId id="532"/>
            <p14:sldId id="533"/>
            <p14:sldId id="540"/>
            <p14:sldId id="541"/>
            <p14:sldId id="542"/>
            <p14:sldId id="543"/>
            <p14:sldId id="546"/>
            <p14:sldId id="544"/>
            <p14:sldId id="549"/>
            <p14:sldId id="548"/>
            <p14:sldId id="550"/>
            <p14:sldId id="547"/>
            <p14:sldId id="534"/>
            <p14:sldId id="536"/>
            <p14:sldId id="537"/>
            <p14:sldId id="538"/>
            <p14:sldId id="539"/>
            <p14:sldId id="535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7942"/>
    <a:srgbClr val="B76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56"/>
    <p:restoredTop sz="90498"/>
  </p:normalViewPr>
  <p:slideViewPr>
    <p:cSldViewPr snapToGrid="0" snapToObjects="1">
      <p:cViewPr>
        <p:scale>
          <a:sx n="50" d="100"/>
          <a:sy n="50" d="100"/>
        </p:scale>
        <p:origin x="-424" y="-14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EA64F-48CA-6044-9303-A15754386620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7AC7-6EB8-0444-B537-C59A44D4A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“How did you learn what a cat was?”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C7AC7-6EB8-0444-B537-C59A44D4A7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3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r>
              <a:rPr lang="en-US" altLang="x-none" noProof="0" smtClean="0"/>
              <a:t>Click to edit Master title style</a:t>
            </a:r>
            <a:endParaRPr lang="x-none" altLang="x-none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  <p:sp>
        <p:nvSpPr>
          <p:cNvPr id="18440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/>
              <a:t>This document is copyright (C) Stanford Computer Science and Marty Stepp, licensed under Creative Commons Attribution 2.5 License.  All rights reserved.</a:t>
            </a:r>
            <a:br>
              <a:rPr lang="en-US" altLang="x-none" sz="800"/>
            </a:br>
            <a:r>
              <a:rPr lang="en-US" altLang="x-none" sz="800"/>
              <a:t>Based on slides created by Keith Schwarz, Mehran Sahami, Eric Roberts, Stuart Reges, and others.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US" altLang="x-none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8229600" y="6356350"/>
            <a:ext cx="762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algn="r">
              <a:spcBef>
                <a:spcPts val="500"/>
              </a:spcBef>
            </a:pPr>
            <a:fld id="{08267DFD-02E1-ED47-A842-BD1D585199FF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 algn="r">
                <a:spcBef>
                  <a:spcPts val="500"/>
                </a:spcBef>
              </a:pPr>
              <a:t>‹#›</a:t>
            </a:fld>
            <a:endParaRPr lang="en-US" altLang="x-none" sz="1800">
              <a:latin typeface="Arial" charset="0"/>
            </a:endParaRPr>
          </a:p>
        </p:txBody>
      </p:sp>
      <p:sp>
        <p:nvSpPr>
          <p:cNvPr id="1039" name="AutoShape 3"/>
          <p:cNvSpPr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 sz="1800">
              <a:latin typeface="Tahoma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3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7013" algn="l" rtl="0" eaLnBrk="1" fontAlgn="base" hangingPunct="1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4625" algn="l" rtl="0" eaLnBrk="1" fontAlgn="base" hangingPunct="1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7488" indent="-228600" algn="l" rtl="0" eaLnBrk="1" fontAlgn="base" hangingPunct="1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CS 106A, Lecture 26</a:t>
            </a:r>
            <a:br>
              <a:rPr lang="en-US" sz="4000" dirty="0" smtClean="0"/>
            </a:br>
            <a:r>
              <a:rPr lang="en-US" sz="4000" dirty="0" smtClean="0"/>
              <a:t>A Gentle Intro. to Machine Learning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-1328928" y="519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524000"/>
          </a:xfrm>
        </p:spPr>
        <p:txBody>
          <a:bodyPr/>
          <a:lstStyle/>
          <a:p>
            <a:endParaRPr lang="en-US" altLang="x-none" sz="1500" dirty="0"/>
          </a:p>
          <a:p>
            <a:r>
              <a:rPr lang="en-US" altLang="x-none" sz="1500" dirty="0"/>
              <a:t>suggested reading:</a:t>
            </a:r>
          </a:p>
          <a:p>
            <a:r>
              <a:rPr lang="en-US" altLang="x-none" sz="1500" i="1" dirty="0"/>
              <a:t>none!</a:t>
            </a:r>
          </a:p>
        </p:txBody>
      </p:sp>
    </p:spTree>
    <p:extLst>
      <p:ext uri="{BB962C8B-B14F-4D97-AF65-F5344CB8AC3E}">
        <p14:creationId xmlns:p14="http://schemas.microsoft.com/office/powerpoint/2010/main" val="156435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this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473200"/>
            <a:ext cx="4495800" cy="5181600"/>
          </a:xfrm>
        </p:spPr>
        <p:txBody>
          <a:bodyPr/>
          <a:lstStyle/>
          <a:p>
            <a:r>
              <a:rPr lang="en-US" sz="2800" dirty="0">
                <a:latin typeface="Calibri"/>
                <a:ea typeface="Consolas" charset="0"/>
                <a:cs typeface="Calibri"/>
              </a:rPr>
              <a:t>Skin cancer classification</a:t>
            </a:r>
          </a:p>
          <a:p>
            <a:pPr lvl="1"/>
            <a:r>
              <a:rPr lang="en-US" sz="2600" dirty="0">
                <a:latin typeface="Calibri"/>
                <a:ea typeface="Consolas" charset="0"/>
                <a:cs typeface="Calibri"/>
              </a:rPr>
              <a:t>Is a given lesion </a:t>
            </a:r>
            <a:r>
              <a:rPr lang="en-US" sz="2600" b="1" dirty="0">
                <a:latin typeface="Calibri"/>
                <a:ea typeface="Consolas" charset="0"/>
                <a:cs typeface="Calibri"/>
              </a:rPr>
              <a:t>benign </a:t>
            </a:r>
            <a:r>
              <a:rPr lang="en-US" sz="2600" dirty="0">
                <a:latin typeface="Calibri"/>
                <a:ea typeface="Consolas" charset="0"/>
                <a:cs typeface="Calibri"/>
              </a:rPr>
              <a:t>or </a:t>
            </a:r>
            <a:r>
              <a:rPr lang="en-US" sz="2600" b="1" dirty="0">
                <a:latin typeface="Calibri"/>
                <a:ea typeface="Consolas" charset="0"/>
                <a:cs typeface="Calibri"/>
              </a:rPr>
              <a:t>malignant</a:t>
            </a:r>
            <a:r>
              <a:rPr lang="en-US" sz="2600" dirty="0">
                <a:latin typeface="Calibri"/>
                <a:ea typeface="Consolas" charset="0"/>
                <a:cs typeface="Calibri"/>
              </a:rPr>
              <a:t>?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A machine learning algorithm has been shown to perform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as well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as dermatologists.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There are other tasks where machine learning algorithms perform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better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than skilled humans.</a:t>
            </a:r>
          </a:p>
        </p:txBody>
      </p:sp>
      <p:pic>
        <p:nvPicPr>
          <p:cNvPr id="4" name="Picture 3" descr="Screen Shot 2017-08-10 at 8.54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2" y="1524000"/>
            <a:ext cx="2512925" cy="477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6412468"/>
            <a:ext cx="294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Esteva et al., Nature 2017.</a:t>
            </a:r>
          </a:p>
        </p:txBody>
      </p:sp>
    </p:spTree>
    <p:extLst>
      <p:ext uri="{BB962C8B-B14F-4D97-AF65-F5344CB8AC3E}">
        <p14:creationId xmlns:p14="http://schemas.microsoft.com/office/powerpoint/2010/main" val="224741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305800" cy="5181600"/>
          </a:xfrm>
        </p:spPr>
        <p:txBody>
          <a:bodyPr/>
          <a:lstStyle/>
          <a:p>
            <a:r>
              <a:rPr lang="en-US" sz="3200" dirty="0">
                <a:latin typeface="Calibri"/>
                <a:ea typeface="Consolas" charset="0"/>
                <a:cs typeface="Calibri"/>
              </a:rPr>
              <a:t>Task: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Given a picture of a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handwritten digit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from 0-9, predict which integer it is</a:t>
            </a:r>
          </a:p>
        </p:txBody>
      </p:sp>
      <p:pic>
        <p:nvPicPr>
          <p:cNvPr id="6" name="Picture 5" descr="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105400"/>
            <a:ext cx="1549400" cy="1549400"/>
          </a:xfrm>
          <a:prstGeom prst="rect">
            <a:avLst/>
          </a:prstGeom>
        </p:spPr>
      </p:pic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314700"/>
            <a:ext cx="1549400" cy="1549400"/>
          </a:xfrm>
          <a:prstGeom prst="rect">
            <a:avLst/>
          </a:prstGeom>
        </p:spPr>
      </p:pic>
      <p:pic>
        <p:nvPicPr>
          <p:cNvPr id="8" name="Picture 7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340100"/>
            <a:ext cx="1549400" cy="1549400"/>
          </a:xfrm>
          <a:prstGeom prst="rect">
            <a:avLst/>
          </a:prstGeom>
        </p:spPr>
      </p:pic>
      <p:pic>
        <p:nvPicPr>
          <p:cNvPr id="9" name="Picture 8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130800"/>
            <a:ext cx="1549400" cy="1549400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5130800"/>
            <a:ext cx="1549400" cy="1549400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130800"/>
            <a:ext cx="1549400" cy="1549400"/>
          </a:xfrm>
          <a:prstGeom prst="rect">
            <a:avLst/>
          </a:prstGeom>
        </p:spPr>
      </p:pic>
      <p:pic>
        <p:nvPicPr>
          <p:cNvPr id="12" name="Picture 11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314700"/>
            <a:ext cx="1549400" cy="1549400"/>
          </a:xfrm>
          <a:prstGeom prst="rect">
            <a:avLst/>
          </a:prstGeom>
        </p:spPr>
      </p:pic>
      <p:pic>
        <p:nvPicPr>
          <p:cNvPr id="13" name="Picture 12" descr="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340100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305800" cy="5181600"/>
          </a:xfrm>
        </p:spPr>
        <p:txBody>
          <a:bodyPr/>
          <a:lstStyle/>
          <a:p>
            <a:r>
              <a:rPr lang="en-US" sz="3200" dirty="0">
                <a:latin typeface="Calibri"/>
                <a:ea typeface="Consolas" charset="0"/>
                <a:cs typeface="Calibri"/>
              </a:rPr>
              <a:t>Task: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Given a picture of a </a:t>
            </a:r>
            <a:r>
              <a:rPr lang="en-US" sz="2800" b="1" dirty="0">
                <a:latin typeface="Calibri"/>
                <a:ea typeface="Consolas" charset="0"/>
                <a:cs typeface="Calibri"/>
              </a:rPr>
              <a:t>handwritten digit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from 0-9, predict which integer it is</a:t>
            </a:r>
          </a:p>
        </p:txBody>
      </p:sp>
      <p:pic>
        <p:nvPicPr>
          <p:cNvPr id="8" name="Picture 7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3340100"/>
            <a:ext cx="1295400" cy="1295400"/>
          </a:xfrm>
          <a:prstGeom prst="rect">
            <a:avLst/>
          </a:prstGeom>
        </p:spPr>
      </p:pic>
      <p:pic>
        <p:nvPicPr>
          <p:cNvPr id="10" name="Picture 9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5130800"/>
            <a:ext cx="1295400" cy="1295400"/>
          </a:xfrm>
          <a:prstGeom prst="rect">
            <a:avLst/>
          </a:prstGeom>
        </p:spPr>
      </p:pic>
      <p:pic>
        <p:nvPicPr>
          <p:cNvPr id="11" name="Picture 10" descr="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5105400"/>
            <a:ext cx="1295400" cy="1295400"/>
          </a:xfrm>
          <a:prstGeom prst="rect">
            <a:avLst/>
          </a:prstGeom>
        </p:spPr>
      </p:pic>
      <p:pic>
        <p:nvPicPr>
          <p:cNvPr id="13" name="Picture 12" descr="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340100"/>
            <a:ext cx="1295400" cy="129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11400" y="358140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3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1400" y="5308600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2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1200" y="3588841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4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1200" y="5316041"/>
            <a:ext cx="142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Consolas"/>
                <a:cs typeface="Consolas"/>
                <a:sym typeface="Wingdings"/>
              </a:rPr>
              <a:t> 9</a:t>
            </a:r>
            <a:endParaRPr lang="en-US" sz="4400">
              <a:latin typeface="Consolas"/>
              <a:cs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53200" y="3340100"/>
            <a:ext cx="660400" cy="12954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91400" y="3541643"/>
            <a:ext cx="200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“label”</a:t>
            </a:r>
            <a:endParaRPr lang="en-US" sz="4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02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Data / Test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800"/>
              <a:t>The algorithm gets </a:t>
            </a:r>
            <a:r>
              <a:rPr lang="en-US" sz="4800" b="1"/>
              <a:t>training data</a:t>
            </a:r>
            <a:r>
              <a:rPr lang="en-US" sz="4800"/>
              <a:t> that it can use to make predictions.</a:t>
            </a:r>
          </a:p>
          <a:p>
            <a:pPr marL="0" indent="0">
              <a:buNone/>
            </a:pPr>
            <a:endParaRPr lang="en-US" sz="4800"/>
          </a:p>
          <a:p>
            <a:pPr marL="0" indent="0">
              <a:buNone/>
            </a:pPr>
            <a:r>
              <a:rPr lang="en-US" sz="4800"/>
              <a:t>We use </a:t>
            </a:r>
            <a:r>
              <a:rPr lang="en-US" sz="4800" b="1"/>
              <a:t>test data</a:t>
            </a:r>
            <a:r>
              <a:rPr lang="en-US" sz="4800"/>
              <a:t> to evaluate how well it performs.</a:t>
            </a:r>
          </a:p>
        </p:txBody>
      </p:sp>
    </p:spTree>
    <p:extLst>
      <p:ext uri="{BB962C8B-B14F-4D97-AF65-F5344CB8AC3E}">
        <p14:creationId xmlns:p14="http://schemas.microsoft.com/office/powerpoint/2010/main" val="298700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/>
              <a:t>Idea: when given a </a:t>
            </a:r>
            <a:r>
              <a:rPr lang="en-US" sz="4000" b="1"/>
              <a:t>test</a:t>
            </a:r>
            <a:r>
              <a:rPr lang="en-US" sz="4000"/>
              <a:t> image, look through all the </a:t>
            </a:r>
            <a:r>
              <a:rPr lang="en-US" sz="4000" b="1"/>
              <a:t>training</a:t>
            </a:r>
            <a:r>
              <a:rPr lang="en-US" sz="4000"/>
              <a:t> images to find the </a:t>
            </a:r>
            <a:r>
              <a:rPr lang="en-US" sz="4000" b="1"/>
              <a:t>“closest”</a:t>
            </a:r>
            <a:r>
              <a:rPr lang="en-US" sz="4000"/>
              <a:t> image. </a:t>
            </a:r>
          </a:p>
          <a:p>
            <a:r>
              <a:rPr lang="en-US" sz="4000"/>
              <a:t>Under the assumption that “close” images share the same label, return the label of that closest training image. </a:t>
            </a:r>
          </a:p>
          <a:p>
            <a:pPr lvl="1"/>
            <a:r>
              <a:rPr lang="en-US" sz="3800"/>
              <a:t>What does it mean for an image to be “close” to another image? </a:t>
            </a:r>
          </a:p>
          <a:p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2797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/>
              <a:t>Idea: when given a </a:t>
            </a:r>
            <a:r>
              <a:rPr lang="en-US" sz="4000" b="1"/>
              <a:t>test</a:t>
            </a:r>
            <a:r>
              <a:rPr lang="en-US" sz="4000"/>
              <a:t> image, look through all the </a:t>
            </a:r>
            <a:r>
              <a:rPr lang="en-US" sz="4000" b="1"/>
              <a:t>training</a:t>
            </a:r>
            <a:r>
              <a:rPr lang="en-US" sz="4000"/>
              <a:t> images to find the </a:t>
            </a:r>
            <a:r>
              <a:rPr lang="en-US" sz="4000" b="1">
                <a:solidFill>
                  <a:srgbClr val="FF0000"/>
                </a:solidFill>
              </a:rPr>
              <a:t>k</a:t>
            </a:r>
            <a:r>
              <a:rPr lang="en-US" sz="4000"/>
              <a:t> </a:t>
            </a:r>
            <a:r>
              <a:rPr lang="en-US" sz="4000" b="1"/>
              <a:t>“closest”</a:t>
            </a:r>
            <a:r>
              <a:rPr lang="en-US" sz="4000"/>
              <a:t> image</a:t>
            </a:r>
            <a:r>
              <a:rPr lang="en-US" sz="4000">
                <a:solidFill>
                  <a:srgbClr val="FF0000"/>
                </a:solidFill>
              </a:rPr>
              <a:t>s</a:t>
            </a:r>
            <a:r>
              <a:rPr lang="en-US" sz="4000"/>
              <a:t>. </a:t>
            </a:r>
          </a:p>
          <a:p>
            <a:r>
              <a:rPr lang="en-US" sz="4000"/>
              <a:t>Under the assumption that “close” images share the same label, return the </a:t>
            </a:r>
            <a:r>
              <a:rPr lang="en-US" sz="4000" b="1">
                <a:solidFill>
                  <a:srgbClr val="FF0000"/>
                </a:solidFill>
              </a:rPr>
              <a:t>most common</a:t>
            </a:r>
            <a:r>
              <a:rPr lang="en-US" sz="4000"/>
              <a:t> label of the </a:t>
            </a:r>
            <a:r>
              <a:rPr lang="en-US" sz="4000" b="1">
                <a:solidFill>
                  <a:srgbClr val="FF0000"/>
                </a:solidFill>
              </a:rPr>
              <a:t>k closest images</a:t>
            </a:r>
            <a:r>
              <a:rPr lang="en-US" sz="4000" b="1"/>
              <a:t>.</a:t>
            </a:r>
            <a:endParaRPr lang="en-US" sz="4000"/>
          </a:p>
          <a:p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80352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Given a test image </a:t>
            </a:r>
            <a:r>
              <a:rPr lang="en-US" sz="2800" b="1"/>
              <a:t>T </a:t>
            </a:r>
            <a:r>
              <a:rPr lang="en-US" sz="2800"/>
              <a:t>and a set of training images </a:t>
            </a:r>
            <a:r>
              <a:rPr lang="en-US" sz="2800" b="1"/>
              <a:t>S</a:t>
            </a:r>
            <a:r>
              <a:rPr lang="en-US" sz="2800"/>
              <a:t>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 b="1"/>
              <a:t>C </a:t>
            </a:r>
            <a:r>
              <a:rPr lang="en-US" sz="2800"/>
              <a:t> = </a:t>
            </a:r>
            <a:r>
              <a:rPr lang="en-US" sz="2800" b="1"/>
              <a:t>k </a:t>
            </a:r>
            <a:r>
              <a:rPr lang="en-US" sz="2800"/>
              <a:t>closest images to </a:t>
            </a:r>
            <a:r>
              <a:rPr lang="en-US" sz="2800" b="1"/>
              <a:t>T</a:t>
            </a:r>
          </a:p>
          <a:p>
            <a:pPr marL="0" indent="0">
              <a:buNone/>
            </a:pPr>
            <a:r>
              <a:rPr lang="en-US" sz="2800"/>
              <a:t>For each training image </a:t>
            </a:r>
            <a:r>
              <a:rPr lang="en-US" sz="2800" b="1"/>
              <a:t>I</a:t>
            </a:r>
            <a:r>
              <a:rPr lang="en-US" sz="2800"/>
              <a:t> in </a:t>
            </a:r>
            <a:r>
              <a:rPr lang="en-US" sz="2800" b="1"/>
              <a:t>S</a:t>
            </a:r>
            <a:r>
              <a:rPr lang="en-US" sz="2800"/>
              <a:t>:</a:t>
            </a:r>
          </a:p>
          <a:p>
            <a:pPr marL="0" indent="0">
              <a:buNone/>
            </a:pPr>
            <a:r>
              <a:rPr lang="en-US" sz="2800"/>
              <a:t>	distance = distance(</a:t>
            </a:r>
            <a:r>
              <a:rPr lang="en-US" sz="2800" b="1"/>
              <a:t>I, T</a:t>
            </a:r>
            <a:r>
              <a:rPr lang="en-US" sz="2800"/>
              <a:t>)</a:t>
            </a:r>
          </a:p>
          <a:p>
            <a:pPr marL="0" indent="0">
              <a:buNone/>
            </a:pPr>
            <a:r>
              <a:rPr lang="en-US" sz="2800"/>
              <a:t>	if distance &lt; distance between</a:t>
            </a:r>
            <a:r>
              <a:rPr lang="en-US" sz="2800" b="1"/>
              <a:t> I</a:t>
            </a:r>
            <a:r>
              <a:rPr lang="en-US" sz="2800"/>
              <a:t> and the images in </a:t>
            </a:r>
            <a:r>
              <a:rPr lang="en-US" sz="2800" b="1"/>
              <a:t>C</a:t>
            </a:r>
            <a:r>
              <a:rPr lang="en-US" sz="2800"/>
              <a:t>:</a:t>
            </a:r>
          </a:p>
          <a:p>
            <a:pPr marL="0" indent="0">
              <a:buNone/>
            </a:pPr>
            <a:r>
              <a:rPr lang="en-US" sz="2800"/>
              <a:t>		add </a:t>
            </a:r>
            <a:r>
              <a:rPr lang="en-US" sz="2800" b="1"/>
              <a:t>I</a:t>
            </a:r>
            <a:r>
              <a:rPr lang="en-US" sz="2800"/>
              <a:t> to </a:t>
            </a:r>
            <a:r>
              <a:rPr lang="en-US" sz="2800" b="1"/>
              <a:t>C</a:t>
            </a:r>
            <a:r>
              <a:rPr lang="en-US" sz="2800"/>
              <a:t> </a:t>
            </a:r>
          </a:p>
          <a:p>
            <a:pPr marL="0" indent="0">
              <a:buNone/>
            </a:pPr>
            <a:r>
              <a:rPr lang="en-US" sz="2800"/>
              <a:t>return most common label in </a:t>
            </a:r>
            <a:r>
              <a:rPr lang="en-US" sz="2800" b="1"/>
              <a:t>C</a:t>
            </a:r>
          </a:p>
          <a:p>
            <a:pPr marL="685800" lvl="2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50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pic>
        <p:nvPicPr>
          <p:cNvPr id="4" name="Picture 3" descr="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21000"/>
            <a:ext cx="1066800" cy="1066800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65300"/>
            <a:ext cx="1066800" cy="1066800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765300"/>
            <a:ext cx="1066800" cy="1066800"/>
          </a:xfrm>
          <a:prstGeom prst="rect">
            <a:avLst/>
          </a:prstGeom>
          <a:ln w="38100" cmpd="sng">
            <a:noFill/>
          </a:ln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933700"/>
            <a:ext cx="1066800" cy="1066800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933700"/>
            <a:ext cx="1066800" cy="1066800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933700"/>
            <a:ext cx="1066800" cy="1066800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765300"/>
            <a:ext cx="1066800" cy="1066800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65300"/>
            <a:ext cx="1066800" cy="1066800"/>
          </a:xfrm>
          <a:prstGeom prst="rect">
            <a:avLst/>
          </a:prstGeom>
        </p:spPr>
      </p:pic>
      <p:pic>
        <p:nvPicPr>
          <p:cNvPr id="12" name="Picture 11" descr="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765300"/>
            <a:ext cx="1066800" cy="1066800"/>
          </a:xfrm>
          <a:prstGeom prst="rect">
            <a:avLst/>
          </a:prstGeom>
          <a:ln w="38100" cmpd="sng">
            <a:noFill/>
          </a:ln>
        </p:spPr>
      </p:pic>
      <p:pic>
        <p:nvPicPr>
          <p:cNvPr id="13" name="Picture 12" descr="1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2933700"/>
            <a:ext cx="1016000" cy="1016000"/>
          </a:xfrm>
          <a:prstGeom prst="rect">
            <a:avLst/>
          </a:prstGeom>
        </p:spPr>
      </p:pic>
      <p:pic>
        <p:nvPicPr>
          <p:cNvPr id="14" name="Picture 13" descr="2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4902200"/>
            <a:ext cx="1143000" cy="1143000"/>
          </a:xfrm>
          <a:prstGeom prst="rect">
            <a:avLst/>
          </a:prstGeom>
        </p:spPr>
      </p:pic>
      <p:pic>
        <p:nvPicPr>
          <p:cNvPr id="15" name="Picture 14" descr="5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752600"/>
            <a:ext cx="1104900" cy="1104900"/>
          </a:xfrm>
          <a:prstGeom prst="rect">
            <a:avLst/>
          </a:prstGeom>
        </p:spPr>
      </p:pic>
      <p:pic>
        <p:nvPicPr>
          <p:cNvPr id="16" name="Picture 15" descr="6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2908300"/>
            <a:ext cx="1066800" cy="1066800"/>
          </a:xfrm>
          <a:prstGeom prst="rect">
            <a:avLst/>
          </a:prstGeom>
          <a:ln w="38100" cmpd="sng"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01600" y="1243568"/>
            <a:ext cx="3200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TRAIN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4800" y="4457412"/>
            <a:ext cx="3200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4965243"/>
            <a:ext cx="238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Consolas"/>
                <a:cs typeface="Consolas"/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2817602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pic>
        <p:nvPicPr>
          <p:cNvPr id="4" name="Picture 3" descr="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21000"/>
            <a:ext cx="1066800" cy="1066800"/>
          </a:xfrm>
          <a:prstGeom prst="rect">
            <a:avLst/>
          </a:prstGeom>
        </p:spPr>
      </p:pic>
      <p:pic>
        <p:nvPicPr>
          <p:cNvPr id="5" name="Picture 4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65300"/>
            <a:ext cx="1066800" cy="1066800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765300"/>
            <a:ext cx="1066800" cy="10668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933700"/>
            <a:ext cx="1066800" cy="1066800"/>
          </a:xfrm>
          <a:prstGeom prst="rect">
            <a:avLst/>
          </a:prstGeom>
        </p:spPr>
      </p:pic>
      <p:pic>
        <p:nvPicPr>
          <p:cNvPr id="8" name="Picture 7" descr="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2933700"/>
            <a:ext cx="1066800" cy="1066800"/>
          </a:xfrm>
          <a:prstGeom prst="rect">
            <a:avLst/>
          </a:prstGeom>
        </p:spPr>
      </p:pic>
      <p:pic>
        <p:nvPicPr>
          <p:cNvPr id="9" name="Picture 8" descr="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933700"/>
            <a:ext cx="1066800" cy="1066800"/>
          </a:xfrm>
          <a:prstGeom prst="rect">
            <a:avLst/>
          </a:prstGeom>
        </p:spPr>
      </p:pic>
      <p:pic>
        <p:nvPicPr>
          <p:cNvPr id="10" name="Picture 9" descr="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765300"/>
            <a:ext cx="1066800" cy="1066800"/>
          </a:xfrm>
          <a:prstGeom prst="rect">
            <a:avLst/>
          </a:prstGeom>
        </p:spPr>
      </p:pic>
      <p:pic>
        <p:nvPicPr>
          <p:cNvPr id="11" name="Picture 10" descr="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65300"/>
            <a:ext cx="1066800" cy="1066800"/>
          </a:xfrm>
          <a:prstGeom prst="rect">
            <a:avLst/>
          </a:prstGeom>
        </p:spPr>
      </p:pic>
      <p:pic>
        <p:nvPicPr>
          <p:cNvPr id="12" name="Picture 11" descr="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765300"/>
            <a:ext cx="1066800" cy="10668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13" name="Picture 12" descr="1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2933700"/>
            <a:ext cx="1016000" cy="1016000"/>
          </a:xfrm>
          <a:prstGeom prst="rect">
            <a:avLst/>
          </a:prstGeom>
        </p:spPr>
      </p:pic>
      <p:pic>
        <p:nvPicPr>
          <p:cNvPr id="14" name="Picture 13" descr="2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4902200"/>
            <a:ext cx="1143000" cy="1143000"/>
          </a:xfrm>
          <a:prstGeom prst="rect">
            <a:avLst/>
          </a:prstGeom>
        </p:spPr>
      </p:pic>
      <p:pic>
        <p:nvPicPr>
          <p:cNvPr id="15" name="Picture 14" descr="5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752600"/>
            <a:ext cx="1104900" cy="1104900"/>
          </a:xfrm>
          <a:prstGeom prst="rect">
            <a:avLst/>
          </a:prstGeom>
        </p:spPr>
      </p:pic>
      <p:pic>
        <p:nvPicPr>
          <p:cNvPr id="16" name="Picture 15" descr="6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2908300"/>
            <a:ext cx="1066800" cy="10668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01600" y="1243568"/>
            <a:ext cx="3200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TRAIN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4800" y="4457412"/>
            <a:ext cx="3200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4400" y="4965243"/>
            <a:ext cx="238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Consolas"/>
                <a:cs typeface="Consolas"/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202437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Given a test image </a:t>
            </a:r>
            <a:r>
              <a:rPr lang="en-US" sz="2800" b="1"/>
              <a:t>T </a:t>
            </a:r>
            <a:r>
              <a:rPr lang="en-US" sz="2800"/>
              <a:t>and a set of training images </a:t>
            </a:r>
            <a:r>
              <a:rPr lang="en-US" sz="2800" b="1"/>
              <a:t>S</a:t>
            </a:r>
            <a:r>
              <a:rPr lang="en-US" sz="2800"/>
              <a:t>: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 b="1"/>
              <a:t>C </a:t>
            </a:r>
            <a:r>
              <a:rPr lang="en-US" sz="2800"/>
              <a:t> = </a:t>
            </a:r>
            <a:r>
              <a:rPr lang="en-US" sz="2800" b="1"/>
              <a:t>k </a:t>
            </a:r>
            <a:r>
              <a:rPr lang="en-US" sz="2800"/>
              <a:t>closest images to </a:t>
            </a:r>
            <a:r>
              <a:rPr lang="en-US" sz="2800" b="1"/>
              <a:t>T</a:t>
            </a:r>
          </a:p>
          <a:p>
            <a:pPr marL="0" indent="0">
              <a:buNone/>
            </a:pPr>
            <a:r>
              <a:rPr lang="en-US" sz="2800"/>
              <a:t>For each training image </a:t>
            </a:r>
            <a:r>
              <a:rPr lang="en-US" sz="2800" b="1"/>
              <a:t>I</a:t>
            </a:r>
            <a:r>
              <a:rPr lang="en-US" sz="2800"/>
              <a:t> in </a:t>
            </a:r>
            <a:r>
              <a:rPr lang="en-US" sz="2800" b="1"/>
              <a:t>S</a:t>
            </a:r>
            <a:r>
              <a:rPr lang="en-US" sz="2800"/>
              <a:t>:</a:t>
            </a:r>
          </a:p>
          <a:p>
            <a:pPr marL="0" indent="0">
              <a:buNone/>
            </a:pPr>
            <a:r>
              <a:rPr lang="en-US" sz="2800"/>
              <a:t>	distance = distance(</a:t>
            </a:r>
            <a:r>
              <a:rPr lang="en-US" sz="2800" b="1"/>
              <a:t>I, T</a:t>
            </a:r>
            <a:r>
              <a:rPr lang="en-US" sz="2800"/>
              <a:t>)</a:t>
            </a:r>
          </a:p>
          <a:p>
            <a:pPr marL="0" indent="0">
              <a:buNone/>
            </a:pPr>
            <a:r>
              <a:rPr lang="en-US" sz="2800"/>
              <a:t>	if distance &lt; distance between</a:t>
            </a:r>
            <a:r>
              <a:rPr lang="en-US" sz="2800" b="1"/>
              <a:t> I</a:t>
            </a:r>
            <a:r>
              <a:rPr lang="en-US" sz="2800"/>
              <a:t> and the images in </a:t>
            </a:r>
            <a:r>
              <a:rPr lang="en-US" sz="2800" b="1"/>
              <a:t>C</a:t>
            </a:r>
            <a:r>
              <a:rPr lang="en-US" sz="2800"/>
              <a:t>:</a:t>
            </a:r>
          </a:p>
          <a:p>
            <a:pPr marL="0" indent="0">
              <a:buNone/>
            </a:pPr>
            <a:r>
              <a:rPr lang="en-US" sz="2800"/>
              <a:t>		add </a:t>
            </a:r>
            <a:r>
              <a:rPr lang="en-US" sz="2800" b="1"/>
              <a:t>I</a:t>
            </a:r>
            <a:r>
              <a:rPr lang="en-US" sz="2800"/>
              <a:t> to </a:t>
            </a:r>
            <a:r>
              <a:rPr lang="en-US" sz="2800" b="1"/>
              <a:t>C</a:t>
            </a:r>
            <a:r>
              <a:rPr lang="en-US" sz="2800"/>
              <a:t> </a:t>
            </a:r>
          </a:p>
          <a:p>
            <a:pPr marL="0" indent="0">
              <a:buNone/>
            </a:pPr>
            <a:r>
              <a:rPr lang="en-US" sz="2800"/>
              <a:t>return most common label in </a:t>
            </a:r>
            <a:r>
              <a:rPr lang="en-US" sz="2800" b="1"/>
              <a:t>C</a:t>
            </a:r>
          </a:p>
          <a:p>
            <a:pPr marL="685800" lvl="2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81685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is machine learning?</a:t>
            </a:r>
          </a:p>
          <a:p>
            <a:r>
              <a:rPr lang="en-US" sz="3600" dirty="0"/>
              <a:t>Why is it useful?</a:t>
            </a:r>
          </a:p>
          <a:p>
            <a:r>
              <a:rPr lang="en-US" sz="3600" dirty="0"/>
              <a:t>Supervised Learning</a:t>
            </a:r>
          </a:p>
          <a:p>
            <a:pPr lvl="1"/>
            <a:r>
              <a:rPr lang="en-US" sz="3400" dirty="0"/>
              <a:t>Demo: k-Nearest-Neighbor</a:t>
            </a:r>
            <a:endParaRPr lang="en-US" sz="3600" dirty="0"/>
          </a:p>
          <a:p>
            <a:r>
              <a:rPr lang="en-US" sz="3600" dirty="0"/>
              <a:t>What else can machine learning do?</a:t>
            </a:r>
          </a:p>
        </p:txBody>
      </p:sp>
    </p:spTree>
    <p:extLst>
      <p:ext uri="{BB962C8B-B14F-4D97-AF65-F5344CB8AC3E}">
        <p14:creationId xmlns:p14="http://schemas.microsoft.com/office/powerpoint/2010/main" val="10804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"/>
    </mc:Choice>
    <mc:Fallback xmlns="">
      <p:transition spd="slow" advTm="4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Neighbors demo!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4121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nothing to see here, carry on </a:t>
            </a:r>
            <a:r>
              <a:rPr lang="en-US" sz="3600">
                <a:sym typeface="Wingdings"/>
              </a:rPr>
              <a:t> 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5906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ML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800" dirty="0">
                <a:latin typeface="Calibri"/>
                <a:ea typeface="Consolas" charset="0"/>
                <a:cs typeface="Calibri"/>
              </a:rPr>
              <a:t>Supervised Learning</a:t>
            </a:r>
          </a:p>
          <a:p>
            <a:pPr lvl="1"/>
            <a:r>
              <a:rPr lang="en-US" sz="4600" dirty="0">
                <a:latin typeface="Calibri"/>
                <a:ea typeface="Consolas" charset="0"/>
                <a:cs typeface="Calibri"/>
              </a:rPr>
              <a:t>Classification, like the cat or skin cancer or digits examples</a:t>
            </a:r>
          </a:p>
          <a:p>
            <a:pPr lvl="1"/>
            <a:r>
              <a:rPr lang="en-US" sz="4600" b="1" dirty="0">
                <a:latin typeface="Calibri"/>
                <a:ea typeface="Consolas" charset="0"/>
                <a:cs typeface="Calibri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40036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House price prediction</a:t>
            </a:r>
          </a:p>
          <a:p>
            <a:endParaRPr lang="en-US" sz="4600" b="1" dirty="0">
              <a:latin typeface="Calibri"/>
              <a:ea typeface="Consolas" charset="0"/>
              <a:cs typeface="Calibri"/>
            </a:endParaRPr>
          </a:p>
          <a:p>
            <a:pPr marL="0" indent="0">
              <a:buNone/>
            </a:pPr>
            <a:endParaRPr lang="en-US" sz="4600" dirty="0">
              <a:latin typeface="Calibri"/>
              <a:ea typeface="Consolas" charset="0"/>
              <a:cs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97049"/>
              </p:ext>
            </p:extLst>
          </p:nvPr>
        </p:nvGraphicFramePr>
        <p:xfrm>
          <a:off x="863600" y="3246120"/>
          <a:ext cx="4292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/>
                <a:gridCol w="21463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Square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Footage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House</a:t>
                      </a:r>
                      <a:r>
                        <a:rPr lang="en-US" baseline="0">
                          <a:solidFill>
                            <a:schemeClr val="tx1"/>
                          </a:solidFill>
                        </a:rPr>
                        <a:t> Price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150,000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175,000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5,897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2,000,000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4,300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1,300,000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2,400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750,000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2,600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690,000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1,000,000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700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Training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94400" y="2235200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/>
              <a:t>Test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2000" y="3246120"/>
            <a:ext cx="289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“My house has 1,800 square feet. How much should I expect it to sell for?”</a:t>
            </a:r>
          </a:p>
        </p:txBody>
      </p:sp>
    </p:spTree>
    <p:extLst>
      <p:ext uri="{BB962C8B-B14F-4D97-AF65-F5344CB8AC3E}">
        <p14:creationId xmlns:p14="http://schemas.microsoft.com/office/powerpoint/2010/main" val="24723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ML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dirty="0">
                <a:latin typeface="Calibri"/>
                <a:ea typeface="Consolas" charset="0"/>
                <a:cs typeface="Calibri"/>
              </a:rPr>
              <a:t>Supervised Learning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Classification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Regression</a:t>
            </a:r>
          </a:p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Unsupervised Learning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Finding </a:t>
            </a:r>
            <a:r>
              <a:rPr lang="en-US" sz="4400" b="1" dirty="0">
                <a:latin typeface="Calibri"/>
                <a:ea typeface="Consolas" charset="0"/>
                <a:cs typeface="Calibri"/>
              </a:rPr>
              <a:t>structure</a:t>
            </a:r>
            <a:r>
              <a:rPr lang="en-US" sz="4400" dirty="0">
                <a:latin typeface="Calibri"/>
                <a:ea typeface="Consolas" charset="0"/>
                <a:cs typeface="Calibri"/>
              </a:rPr>
              <a:t> in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37488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dirty="0">
                <a:latin typeface="Calibri"/>
                <a:ea typeface="Consolas" charset="0"/>
                <a:cs typeface="Calibri"/>
              </a:rPr>
              <a:t>Netflix Prize</a:t>
            </a:r>
            <a:endParaRPr lang="en-US" sz="4600" b="1" dirty="0">
              <a:latin typeface="Calibri"/>
              <a:ea typeface="Consolas" charset="0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400299"/>
            <a:ext cx="7086600" cy="361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46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ML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600" dirty="0">
                <a:latin typeface="Calibri"/>
                <a:ea typeface="Consolas" charset="0"/>
                <a:cs typeface="Calibri"/>
              </a:rPr>
              <a:t>Supervised Learning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Classification</a:t>
            </a:r>
          </a:p>
          <a:p>
            <a:pPr lvl="1"/>
            <a:r>
              <a:rPr lang="en-US" sz="4400" dirty="0">
                <a:latin typeface="Calibri"/>
                <a:ea typeface="Consolas" charset="0"/>
                <a:cs typeface="Calibri"/>
              </a:rPr>
              <a:t>Regression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Unsupervised Learning</a:t>
            </a:r>
          </a:p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801093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remains really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sz="4800" dirty="0">
                <a:latin typeface="Calibri"/>
                <a:ea typeface="Consolas" charset="0"/>
                <a:cs typeface="Calibri"/>
              </a:rPr>
              <a:t>Human-like dialog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Common-sense reasoning about the world</a:t>
            </a:r>
          </a:p>
          <a:p>
            <a:r>
              <a:rPr lang="en-US" sz="4600" b="1" dirty="0">
                <a:latin typeface="Calibri"/>
                <a:ea typeface="Consolas" charset="0"/>
                <a:cs typeface="Calibri"/>
              </a:rPr>
              <a:t>Strong</a:t>
            </a:r>
            <a:r>
              <a:rPr lang="en-US" sz="4600" dirty="0">
                <a:latin typeface="Calibri"/>
                <a:ea typeface="Consolas" charset="0"/>
                <a:cs typeface="Calibri"/>
              </a:rPr>
              <a:t> generalization</a:t>
            </a:r>
          </a:p>
          <a:p>
            <a:r>
              <a:rPr lang="en-US" sz="4600" dirty="0">
                <a:latin typeface="Calibri"/>
                <a:ea typeface="Consolas" charset="0"/>
                <a:cs typeface="Calibri"/>
              </a:rPr>
              <a:t>Learning to learn</a:t>
            </a:r>
          </a:p>
          <a:p>
            <a:r>
              <a:rPr lang="mr-IN" sz="4600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sz="4600" dirty="0">
                <a:latin typeface="Calibri"/>
                <a:ea typeface="Consolas" charset="0"/>
                <a:cs typeface="Calibri"/>
              </a:rPr>
              <a:t> and much else </a:t>
            </a:r>
            <a:r>
              <a:rPr lang="en-US" sz="4600" dirty="0">
                <a:latin typeface="Calibri"/>
                <a:ea typeface="Consolas" charset="0"/>
                <a:cs typeface="Calibri"/>
                <a:sym typeface="Wingdings"/>
              </a:rPr>
              <a:t> </a:t>
            </a:r>
            <a:endParaRPr lang="en-US" sz="4600" dirty="0">
              <a:latin typeface="Calibri"/>
              <a:ea typeface="Consolas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55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 Classification Ex.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1397000"/>
            <a:ext cx="8839200" cy="1600200"/>
          </a:xfrm>
        </p:spPr>
        <p:txBody>
          <a:bodyPr/>
          <a:lstStyle/>
          <a:p>
            <a:r>
              <a:rPr lang="en-US" sz="4000"/>
              <a:t>We have a picture and we want to know if it’s a cat or not.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1" y="2997200"/>
            <a:ext cx="2133600" cy="1202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4691856"/>
            <a:ext cx="2133601" cy="1421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1" y="2997200"/>
            <a:ext cx="1905756" cy="1202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49" y="4474963"/>
            <a:ext cx="1874007" cy="20660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2635252" y="31813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2647951" y="49212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6200000">
            <a:off x="7042910" y="31813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7042910" y="5035549"/>
            <a:ext cx="584200" cy="800102"/>
          </a:xfrm>
          <a:prstGeom prst="downArrow">
            <a:avLst/>
          </a:prstGeom>
          <a:solidFill>
            <a:srgbClr val="3333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327403" y="331412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true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27401" y="50628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true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97802" y="340302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false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2400" y="515173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onsolas"/>
                <a:cs typeface="Consolas"/>
              </a:rPr>
              <a:t>false</a:t>
            </a:r>
            <a:endParaRPr lang="en-US" sz="320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4786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 Classification Ex.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30400"/>
            <a:ext cx="8839200" cy="4546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isCat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GImage animal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int[][] pixels = animal.getPixelArray();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containsTwoEyes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hasWhiskers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if (</a:t>
            </a:r>
            <a:r>
              <a:rPr lang="en-US" dirty="0" err="1">
                <a:solidFill>
                  <a:srgbClr val="3366FF"/>
                </a:solidFill>
                <a:latin typeface="Consolas" charset="0"/>
                <a:ea typeface="Consolas" charset="0"/>
                <a:cs typeface="Consolas" charset="0"/>
              </a:rPr>
              <a:t>hasPointyEars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(pixels)){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	}</a:t>
            </a:r>
            <a:endParaRPr lang="en-US" dirty="0" err="1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	return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1219537"/>
            <a:ext cx="64373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Here’s one way you might code this</a:t>
            </a:r>
            <a:r>
              <a:rPr lang="mr-IN" sz="3200" dirty="0"/>
              <a:t>…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3132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tricky cases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714500"/>
            <a:ext cx="3567119" cy="237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714499"/>
            <a:ext cx="3721100" cy="4961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4262966"/>
            <a:ext cx="3629480" cy="24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Matches our human intuition about what a cat is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Easy to understand the code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Requires us to explicitly enumerate every feature that’s important, and know how important it is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Need to write code to detect eyes, and whiskers, and the pointiness of ears</a:t>
            </a:r>
          </a:p>
          <a:p>
            <a:pPr lvl="1"/>
            <a:r>
              <a:rPr lang="en-US" sz="2800" dirty="0">
                <a:latin typeface="Calibri"/>
                <a:ea typeface="Consolas" charset="0"/>
                <a:cs typeface="Calibri"/>
              </a:rPr>
              <a:t>Will never improve</a:t>
            </a:r>
            <a:r>
              <a:rPr lang="mr-IN" sz="2800" dirty="0">
                <a:latin typeface="Calibri"/>
                <a:ea typeface="Consolas" charset="0"/>
                <a:cs typeface="Calibri"/>
              </a:rPr>
              <a:t>…</a:t>
            </a:r>
            <a:r>
              <a:rPr lang="en-US" sz="2800" dirty="0">
                <a:latin typeface="Calibri"/>
                <a:ea typeface="Consolas" charset="0"/>
                <a:cs typeface="Calibri"/>
              </a:rPr>
              <a:t> cannot learn from its mistakes</a:t>
            </a:r>
          </a:p>
        </p:txBody>
      </p:sp>
    </p:spTree>
    <p:extLst>
      <p:ext uri="{BB962C8B-B14F-4D97-AF65-F5344CB8AC3E}">
        <p14:creationId xmlns:p14="http://schemas.microsoft.com/office/powerpoint/2010/main" val="174057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447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56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74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“The field of study that gives computers the ability to learn without being explicitly programmed”  - Arthur Samuel, 1959</a:t>
            </a:r>
          </a:p>
          <a:p>
            <a:r>
              <a:rPr lang="en-US" sz="3600" dirty="0"/>
              <a:t>How can a computer do this?</a:t>
            </a:r>
            <a:endParaRPr lang="en-US" sz="3400" dirty="0"/>
          </a:p>
          <a:p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771086" y="4396938"/>
            <a:ext cx="16809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Data.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214619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Classif.: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3987800"/>
          </a:xfrm>
        </p:spPr>
        <p:txBody>
          <a:bodyPr/>
          <a:lstStyle/>
          <a:p>
            <a:r>
              <a:rPr lang="en-US" sz="3200" dirty="0" smtClean="0"/>
              <a:t>Here’s a sketch of how we can approach this problem in the machine learning paradigm:</a:t>
            </a:r>
          </a:p>
          <a:p>
            <a:pPr marL="0" indent="0">
              <a:buNone/>
            </a:pP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Input to the algorithm: MANY cats and MANY not-cats</a:t>
            </a:r>
          </a:p>
          <a:p>
            <a:r>
              <a:rPr lang="en-US" sz="2800" dirty="0">
                <a:latin typeface="Calibri"/>
                <a:ea typeface="Consolas" charset="0"/>
                <a:cs typeface="Calibri"/>
              </a:rPr>
              <a:t>For each image provided to the algorithm:</a:t>
            </a:r>
          </a:p>
          <a:p>
            <a:pPr lvl="1"/>
            <a:r>
              <a:rPr lang="en-US" sz="2600" dirty="0">
                <a:latin typeface="Calibri"/>
                <a:ea typeface="Consolas" charset="0"/>
                <a:cs typeface="Calibri"/>
              </a:rPr>
              <a:t>Predict whether image is cat or not-cat</a:t>
            </a:r>
          </a:p>
          <a:p>
            <a:pPr lvl="2"/>
            <a:r>
              <a:rPr lang="en-US" sz="2400" dirty="0">
                <a:latin typeface="Calibri"/>
                <a:ea typeface="Consolas" charset="0"/>
                <a:cs typeface="Calibri"/>
              </a:rPr>
              <a:t>If correct, great, proceed to the next image</a:t>
            </a:r>
          </a:p>
          <a:p>
            <a:pPr lvl="2"/>
            <a:r>
              <a:rPr lang="en-US" sz="2400" dirty="0">
                <a:latin typeface="Calibri"/>
                <a:ea typeface="Consolas" charset="0"/>
                <a:cs typeface="Calibri"/>
              </a:rPr>
              <a:t>If incorrect,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update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the algorithm to do better next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77" y="5558619"/>
            <a:ext cx="1151277" cy="7646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7400" y="6302623"/>
            <a:ext cx="79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5384800"/>
            <a:ext cx="1710289" cy="9638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61289" y="6302623"/>
            <a:ext cx="79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cat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296" y="5279219"/>
            <a:ext cx="1655571" cy="12416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98756" y="6259287"/>
            <a:ext cx="1236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not cat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2400" y="5156200"/>
            <a:ext cx="1172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6000"/>
              <a:t>…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46773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562600"/>
          </a:xfrm>
        </p:spPr>
        <p:txBody>
          <a:bodyPr/>
          <a:lstStyle/>
          <a:p>
            <a:r>
              <a:rPr lang="en-US" dirty="0">
                <a:latin typeface="Calibri"/>
                <a:ea typeface="Consolas" charset="0"/>
                <a:cs typeface="Calibri"/>
              </a:rPr>
              <a:t>Pros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Doesn</a:t>
            </a:r>
            <a:r>
              <a:rPr lang="mr-IN" sz="2400" dirty="0">
                <a:latin typeface="Calibri"/>
                <a:ea typeface="Consolas" charset="0"/>
                <a:cs typeface="Calibri"/>
              </a:rPr>
              <a:t>’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t require us to explicitly tell the algorithm what’s important to distinguish between cats and not-cats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Not specific to the cat problem: we could show it images of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anything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and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train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it to learn the difference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Gets better the more data we give it</a:t>
            </a:r>
          </a:p>
          <a:p>
            <a:r>
              <a:rPr lang="en-US" dirty="0">
                <a:latin typeface="Calibri"/>
                <a:ea typeface="Consolas" charset="0"/>
                <a:cs typeface="Calibri"/>
              </a:rPr>
              <a:t>Cons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Sometimes hard to know why the algorithm makes the predictions it does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Requires us to specify an </a:t>
            </a:r>
            <a:r>
              <a:rPr lang="en-US" sz="2400" b="1" dirty="0">
                <a:latin typeface="Calibri"/>
                <a:ea typeface="Consolas" charset="0"/>
                <a:cs typeface="Calibri"/>
              </a:rPr>
              <a:t>update</a:t>
            </a:r>
            <a:r>
              <a:rPr lang="en-US" sz="2400" dirty="0">
                <a:latin typeface="Calibri"/>
                <a:ea typeface="Consolas" charset="0"/>
                <a:cs typeface="Calibri"/>
              </a:rPr>
              <a:t> mechanism: how is the algorithm supposed to improve itself?</a:t>
            </a:r>
          </a:p>
          <a:p>
            <a:pPr lvl="1"/>
            <a:r>
              <a:rPr lang="en-US" sz="2400" dirty="0">
                <a:latin typeface="Calibri"/>
                <a:ea typeface="Consolas" charset="0"/>
                <a:cs typeface="Calibri"/>
              </a:rPr>
              <a:t>Might require a lot of data to perform well</a:t>
            </a:r>
          </a:p>
        </p:txBody>
      </p:sp>
    </p:spTree>
    <p:extLst>
      <p:ext uri="{BB962C8B-B14F-4D97-AF65-F5344CB8AC3E}">
        <p14:creationId xmlns:p14="http://schemas.microsoft.com/office/powerpoint/2010/main" val="212070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arkRedTop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DarkRedTop" id="{ED291D7B-52D5-7F4D-8D0F-478BBECA120D}" vid="{49A1DCBC-0F56-6B46-960A-7A45F67CC7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DarkRedTop</Template>
  <TotalTime>7545</TotalTime>
  <Words>834</Words>
  <Application>Microsoft Macintosh PowerPoint</Application>
  <PresentationFormat>On-screen Show (4:3)</PresentationFormat>
  <Paragraphs>166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DarkRedTop</vt:lpstr>
      <vt:lpstr>CS 106A, Lecture 26 A Gentle Intro. to Machine Learning</vt:lpstr>
      <vt:lpstr>Plan for today</vt:lpstr>
      <vt:lpstr>Animal Classification Ex.</vt:lpstr>
      <vt:lpstr>Animal Classification Ex.</vt:lpstr>
      <vt:lpstr>Some tricky cases</vt:lpstr>
      <vt:lpstr>Pros/Cons</vt:lpstr>
      <vt:lpstr>What is Machine Learning?</vt:lpstr>
      <vt:lpstr>Animal Classif.: Take 2</vt:lpstr>
      <vt:lpstr>Pros/Cons</vt:lpstr>
      <vt:lpstr>Where is this useful?</vt:lpstr>
      <vt:lpstr>Digit Classification</vt:lpstr>
      <vt:lpstr>Digit Classification</vt:lpstr>
      <vt:lpstr>Train Data / Test Data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</vt:lpstr>
      <vt:lpstr>k-Nearest Neighbors demo!</vt:lpstr>
      <vt:lpstr>What else can ML do?</vt:lpstr>
      <vt:lpstr>Regression Example</vt:lpstr>
      <vt:lpstr>What else can ML do?</vt:lpstr>
      <vt:lpstr>Netflix Prize Example</vt:lpstr>
      <vt:lpstr>What else can ML do?</vt:lpstr>
      <vt:lpstr>What remains really hard?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Troccoli</dc:creator>
  <cp:lastModifiedBy>Rishi Bedi</cp:lastModifiedBy>
  <cp:revision>830</cp:revision>
  <cp:lastPrinted>2017-08-08T08:58:53Z</cp:lastPrinted>
  <dcterms:created xsi:type="dcterms:W3CDTF">2017-04-27T05:20:22Z</dcterms:created>
  <dcterms:modified xsi:type="dcterms:W3CDTF">2017-08-10T18:19:58Z</dcterms:modified>
</cp:coreProperties>
</file>